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64" r:id="rId6"/>
    <p:sldId id="265" r:id="rId7"/>
    <p:sldId id="261" r:id="rId8"/>
    <p:sldId id="262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3" autoAdjust="0"/>
    <p:restoredTop sz="96395" autoAdjust="0"/>
  </p:normalViewPr>
  <p:slideViewPr>
    <p:cSldViewPr snapToGrid="0">
      <p:cViewPr>
        <p:scale>
          <a:sx n="50" d="100"/>
          <a:sy n="50" d="100"/>
        </p:scale>
        <p:origin x="2850" y="16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3E9DB7-450A-4F0F-BB89-54902273EDE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de-DE"/>
        </a:p>
      </dgm:t>
    </dgm:pt>
    <dgm:pt modelId="{88FB6FB6-1DAA-43FF-A630-CE6B22BFEE1F}" type="pres">
      <dgm:prSet presAssocID="{B53E9DB7-450A-4F0F-BB89-54902273EDE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e-DE"/>
        </a:p>
      </dgm:t>
    </dgm:pt>
    <dgm:pt modelId="{5FE862DA-11A9-408B-98D3-F8A912B32CEE}" type="pres">
      <dgm:prSet presAssocID="{B53E9DB7-450A-4F0F-BB89-54902273EDE1}" presName="Name1" presStyleCnt="0"/>
      <dgm:spPr/>
    </dgm:pt>
    <dgm:pt modelId="{988E4A17-6208-4AB4-828C-D415737FFFFD}" type="pres">
      <dgm:prSet presAssocID="{B53E9DB7-450A-4F0F-BB89-54902273EDE1}" presName="cycle" presStyleCnt="0"/>
      <dgm:spPr/>
    </dgm:pt>
    <dgm:pt modelId="{6082BCF8-C070-496A-A52F-D9B780DEEA6B}" type="pres">
      <dgm:prSet presAssocID="{B53E9DB7-450A-4F0F-BB89-54902273EDE1}" presName="srcNode" presStyleLbl="node1" presStyleIdx="0" presStyleCnt="0"/>
      <dgm:spPr/>
    </dgm:pt>
    <dgm:pt modelId="{77645EC1-F886-4CDF-9536-ED6FB01B6630}" type="pres">
      <dgm:prSet presAssocID="{B53E9DB7-450A-4F0F-BB89-54902273EDE1}" presName="conn" presStyleLbl="parChTrans1D2" presStyleIdx="0" presStyleCnt="1"/>
      <dgm:spPr/>
    </dgm:pt>
    <dgm:pt modelId="{710BE760-BAA8-4384-B7CD-E5FFEAA71BE0}" type="pres">
      <dgm:prSet presAssocID="{B53E9DB7-450A-4F0F-BB89-54902273EDE1}" presName="extraNode" presStyleLbl="node1" presStyleIdx="0" presStyleCnt="0"/>
      <dgm:spPr/>
    </dgm:pt>
    <dgm:pt modelId="{04E57ACA-D080-4851-9359-EBE0EA109FE0}" type="pres">
      <dgm:prSet presAssocID="{B53E9DB7-450A-4F0F-BB89-54902273EDE1}" presName="dstNode" presStyleLbl="node1" presStyleIdx="0" presStyleCnt="0"/>
      <dgm:spPr/>
    </dgm:pt>
  </dgm:ptLst>
  <dgm:cxnLst>
    <dgm:cxn modelId="{F4E4BE36-C382-4DC2-9C97-F3414DE5E1EE}" type="presOf" srcId="{B53E9DB7-450A-4F0F-BB89-54902273EDE1}" destId="{88FB6FB6-1DAA-43FF-A630-CE6B22BFEE1F}" srcOrd="0" destOrd="0" presId="urn:microsoft.com/office/officeart/2008/layout/VerticalCurvedList"/>
    <dgm:cxn modelId="{B15FE167-06F9-48B7-85DD-49A52725FA0E}" type="presParOf" srcId="{88FB6FB6-1DAA-43FF-A630-CE6B22BFEE1F}" destId="{5FE862DA-11A9-408B-98D3-F8A912B32CEE}" srcOrd="0" destOrd="0" presId="urn:microsoft.com/office/officeart/2008/layout/VerticalCurvedList"/>
    <dgm:cxn modelId="{A8C925A7-1C0C-4D28-A3F8-D95D9C565DEC}" type="presParOf" srcId="{5FE862DA-11A9-408B-98D3-F8A912B32CEE}" destId="{988E4A17-6208-4AB4-828C-D415737FFFFD}" srcOrd="0" destOrd="0" presId="urn:microsoft.com/office/officeart/2008/layout/VerticalCurvedList"/>
    <dgm:cxn modelId="{7A4543ED-349F-4C6C-B0E4-3D9D84D4D012}" type="presParOf" srcId="{988E4A17-6208-4AB4-828C-D415737FFFFD}" destId="{6082BCF8-C070-496A-A52F-D9B780DEEA6B}" srcOrd="0" destOrd="0" presId="urn:microsoft.com/office/officeart/2008/layout/VerticalCurvedList"/>
    <dgm:cxn modelId="{3B292B00-E568-4C57-A37E-37A3A1983F2F}" type="presParOf" srcId="{988E4A17-6208-4AB4-828C-D415737FFFFD}" destId="{77645EC1-F886-4CDF-9536-ED6FB01B6630}" srcOrd="1" destOrd="0" presId="urn:microsoft.com/office/officeart/2008/layout/VerticalCurvedList"/>
    <dgm:cxn modelId="{F1511729-1337-4D9B-91AD-C6FBEB7330F7}" type="presParOf" srcId="{988E4A17-6208-4AB4-828C-D415737FFFFD}" destId="{710BE760-BAA8-4384-B7CD-E5FFEAA71BE0}" srcOrd="2" destOrd="0" presId="urn:microsoft.com/office/officeart/2008/layout/VerticalCurvedList"/>
    <dgm:cxn modelId="{F50EFA6D-E636-499C-970C-503A282921DB}" type="presParOf" srcId="{988E4A17-6208-4AB4-828C-D415737FFFFD}" destId="{04E57ACA-D080-4851-9359-EBE0EA109FE0}" srcOrd="3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0129FB-8400-461E-8919-EDE42D6BE32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BF24121-8428-462A-853D-52F5CEA03BAE}">
      <dgm:prSet/>
      <dgm:spPr>
        <a:solidFill>
          <a:schemeClr val="tx1"/>
        </a:solidFill>
      </dgm:spPr>
      <dgm:t>
        <a:bodyPr/>
        <a:lstStyle/>
        <a:p>
          <a:pPr rtl="0"/>
          <a:r>
            <a:rPr lang="de-DE" dirty="0" smtClean="0">
              <a:solidFill>
                <a:srgbClr val="00B0F0"/>
              </a:solidFill>
            </a:rPr>
            <a:t>Arten von Bedrohungen</a:t>
          </a:r>
          <a:endParaRPr lang="de-DE" dirty="0">
            <a:solidFill>
              <a:srgbClr val="00B0F0"/>
            </a:solidFill>
          </a:endParaRPr>
        </a:p>
      </dgm:t>
    </dgm:pt>
    <dgm:pt modelId="{99FCBAD2-8285-45A8-AB2F-8E35EB204E48}" type="parTrans" cxnId="{485BC9AA-FD2F-4FDE-83A8-2A58AAD4C704}">
      <dgm:prSet/>
      <dgm:spPr/>
      <dgm:t>
        <a:bodyPr/>
        <a:lstStyle/>
        <a:p>
          <a:endParaRPr lang="de-DE"/>
        </a:p>
      </dgm:t>
    </dgm:pt>
    <dgm:pt modelId="{0CEAB0EB-9AA5-4C7B-9B5A-9F0F49879BB1}" type="sibTrans" cxnId="{485BC9AA-FD2F-4FDE-83A8-2A58AAD4C704}">
      <dgm:prSet/>
      <dgm:spPr/>
      <dgm:t>
        <a:bodyPr/>
        <a:lstStyle/>
        <a:p>
          <a:endParaRPr lang="de-DE"/>
        </a:p>
      </dgm:t>
    </dgm:pt>
    <dgm:pt modelId="{453B4297-7DFD-451F-A763-57BC4657AC08}">
      <dgm:prSet/>
      <dgm:spPr>
        <a:solidFill>
          <a:schemeClr val="tx1"/>
        </a:solidFill>
      </dgm:spPr>
      <dgm:t>
        <a:bodyPr/>
        <a:lstStyle/>
        <a:p>
          <a:pPr rtl="0"/>
          <a:r>
            <a:rPr lang="de-DE" dirty="0" smtClean="0">
              <a:solidFill>
                <a:srgbClr val="00B0F0"/>
              </a:solidFill>
            </a:rPr>
            <a:t>Schwachstellen </a:t>
          </a:r>
          <a:r>
            <a:rPr lang="de-DE" dirty="0" smtClean="0">
              <a:solidFill>
                <a:srgbClr val="00B0F0"/>
              </a:solidFill>
            </a:rPr>
            <a:t>im Netzwerk</a:t>
          </a:r>
          <a:endParaRPr lang="de-DE" dirty="0">
            <a:solidFill>
              <a:srgbClr val="00B0F0"/>
            </a:solidFill>
          </a:endParaRPr>
        </a:p>
      </dgm:t>
    </dgm:pt>
    <dgm:pt modelId="{8C7A1E3A-6A5B-4E97-BD4E-BC735A8099E9}" type="parTrans" cxnId="{6E9A5064-F1D6-43C1-9A11-0E478ADDCD64}">
      <dgm:prSet/>
      <dgm:spPr/>
      <dgm:t>
        <a:bodyPr/>
        <a:lstStyle/>
        <a:p>
          <a:endParaRPr lang="de-DE"/>
        </a:p>
      </dgm:t>
    </dgm:pt>
    <dgm:pt modelId="{D45A76A3-3483-4AF2-B195-C24D458C09E3}" type="sibTrans" cxnId="{6E9A5064-F1D6-43C1-9A11-0E478ADDCD64}">
      <dgm:prSet/>
      <dgm:spPr/>
      <dgm:t>
        <a:bodyPr/>
        <a:lstStyle/>
        <a:p>
          <a:endParaRPr lang="de-DE"/>
        </a:p>
      </dgm:t>
    </dgm:pt>
    <dgm:pt modelId="{3AFFB3CB-E983-4042-80DC-043AA9F42E58}">
      <dgm:prSet/>
      <dgm:spPr>
        <a:solidFill>
          <a:schemeClr val="tx1"/>
        </a:solidFill>
      </dgm:spPr>
      <dgm:t>
        <a:bodyPr/>
        <a:lstStyle/>
        <a:p>
          <a:pPr rtl="0"/>
          <a:r>
            <a:rPr lang="de-DE" dirty="0" smtClean="0">
              <a:solidFill>
                <a:srgbClr val="00B0F0"/>
              </a:solidFill>
            </a:rPr>
            <a:t>Arten von Malware</a:t>
          </a:r>
          <a:endParaRPr lang="de-DE" dirty="0">
            <a:solidFill>
              <a:srgbClr val="00B0F0"/>
            </a:solidFill>
          </a:endParaRPr>
        </a:p>
      </dgm:t>
    </dgm:pt>
    <dgm:pt modelId="{014BA868-5E27-4579-9969-D4150B121CCC}" type="parTrans" cxnId="{2717EC7A-2861-44C2-A00C-6F53A7802522}">
      <dgm:prSet/>
      <dgm:spPr/>
      <dgm:t>
        <a:bodyPr/>
        <a:lstStyle/>
        <a:p>
          <a:endParaRPr lang="de-DE"/>
        </a:p>
      </dgm:t>
    </dgm:pt>
    <dgm:pt modelId="{97276457-515F-43CB-8996-85CDFA72E26A}" type="sibTrans" cxnId="{2717EC7A-2861-44C2-A00C-6F53A7802522}">
      <dgm:prSet/>
      <dgm:spPr/>
      <dgm:t>
        <a:bodyPr/>
        <a:lstStyle/>
        <a:p>
          <a:endParaRPr lang="de-DE"/>
        </a:p>
      </dgm:t>
    </dgm:pt>
    <dgm:pt modelId="{E91B2AD7-0070-41AF-914C-E9828BD5215C}" type="pres">
      <dgm:prSet presAssocID="{DB0129FB-8400-461E-8919-EDE42D6BE32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e-DE"/>
        </a:p>
      </dgm:t>
    </dgm:pt>
    <dgm:pt modelId="{140B4CFC-3A67-4A5B-803E-8A5067F48740}" type="pres">
      <dgm:prSet presAssocID="{DB0129FB-8400-461E-8919-EDE42D6BE321}" presName="Name1" presStyleCnt="0"/>
      <dgm:spPr/>
    </dgm:pt>
    <dgm:pt modelId="{374F90F4-AE26-492A-A719-62ACE14B1059}" type="pres">
      <dgm:prSet presAssocID="{DB0129FB-8400-461E-8919-EDE42D6BE321}" presName="cycle" presStyleCnt="0"/>
      <dgm:spPr/>
    </dgm:pt>
    <dgm:pt modelId="{35F2CEE8-75E2-4F05-82F8-F7031F302331}" type="pres">
      <dgm:prSet presAssocID="{DB0129FB-8400-461E-8919-EDE42D6BE321}" presName="srcNode" presStyleLbl="node1" presStyleIdx="0" presStyleCnt="3"/>
      <dgm:spPr/>
    </dgm:pt>
    <dgm:pt modelId="{1F4E2DF8-5DF5-4C13-92B8-5455EA09CB3B}" type="pres">
      <dgm:prSet presAssocID="{DB0129FB-8400-461E-8919-EDE42D6BE321}" presName="conn" presStyleLbl="parChTrans1D2" presStyleIdx="0" presStyleCnt="1"/>
      <dgm:spPr/>
      <dgm:t>
        <a:bodyPr/>
        <a:lstStyle/>
        <a:p>
          <a:endParaRPr lang="de-DE"/>
        </a:p>
      </dgm:t>
    </dgm:pt>
    <dgm:pt modelId="{79489C88-C1B9-4077-8761-03156126429C}" type="pres">
      <dgm:prSet presAssocID="{DB0129FB-8400-461E-8919-EDE42D6BE321}" presName="extraNode" presStyleLbl="node1" presStyleIdx="0" presStyleCnt="3"/>
      <dgm:spPr/>
    </dgm:pt>
    <dgm:pt modelId="{7D6975B5-042C-4957-AD25-CC86331F655F}" type="pres">
      <dgm:prSet presAssocID="{DB0129FB-8400-461E-8919-EDE42D6BE321}" presName="dstNode" presStyleLbl="node1" presStyleIdx="0" presStyleCnt="3"/>
      <dgm:spPr/>
    </dgm:pt>
    <dgm:pt modelId="{95AA30D4-D7AE-4895-9987-12E21925FE18}" type="pres">
      <dgm:prSet presAssocID="{DBF24121-8428-462A-853D-52F5CEA03BAE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7025B41-A551-47AB-B9A9-6ACB09F3A599}" type="pres">
      <dgm:prSet presAssocID="{DBF24121-8428-462A-853D-52F5CEA03BAE}" presName="accent_1" presStyleCnt="0"/>
      <dgm:spPr/>
    </dgm:pt>
    <dgm:pt modelId="{A0729679-5BB5-421B-B025-68C5434549FD}" type="pres">
      <dgm:prSet presAssocID="{DBF24121-8428-462A-853D-52F5CEA03BAE}" presName="accentRepeatNode" presStyleLbl="solidFgAcc1" presStyleIdx="0" presStyleCnt="3"/>
      <dgm:spPr>
        <a:solidFill>
          <a:schemeClr val="bg1">
            <a:lumMod val="65000"/>
          </a:schemeClr>
        </a:solidFill>
      </dgm:spPr>
    </dgm:pt>
    <dgm:pt modelId="{93B7EE26-41DA-4B35-A7C1-9C5CA89B3435}" type="pres">
      <dgm:prSet presAssocID="{453B4297-7DFD-451F-A763-57BC4657AC08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0E54DF0-CF56-4EE5-B3C6-EFB14EDBCD54}" type="pres">
      <dgm:prSet presAssocID="{453B4297-7DFD-451F-A763-57BC4657AC08}" presName="accent_2" presStyleCnt="0"/>
      <dgm:spPr/>
    </dgm:pt>
    <dgm:pt modelId="{AEA6D8F3-7A95-45EC-87DE-56389127B547}" type="pres">
      <dgm:prSet presAssocID="{453B4297-7DFD-451F-A763-57BC4657AC08}" presName="accentRepeatNode" presStyleLbl="solidFgAcc1" presStyleIdx="1" presStyleCnt="3"/>
      <dgm:spPr>
        <a:solidFill>
          <a:schemeClr val="bg1">
            <a:lumMod val="65000"/>
          </a:schemeClr>
        </a:solidFill>
      </dgm:spPr>
    </dgm:pt>
    <dgm:pt modelId="{E2253400-C2A1-4856-957A-D71FADB7ED9B}" type="pres">
      <dgm:prSet presAssocID="{3AFFB3CB-E983-4042-80DC-043AA9F42E58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21CFA3-E66D-401A-99CE-4B25ABA1A8AD}" type="pres">
      <dgm:prSet presAssocID="{3AFFB3CB-E983-4042-80DC-043AA9F42E58}" presName="accent_3" presStyleCnt="0"/>
      <dgm:spPr/>
    </dgm:pt>
    <dgm:pt modelId="{58BF2071-E7CB-40F8-842D-3E723FD071F3}" type="pres">
      <dgm:prSet presAssocID="{3AFFB3CB-E983-4042-80DC-043AA9F42E58}" presName="accentRepeatNode" presStyleLbl="solidFgAcc1" presStyleIdx="2" presStyleCnt="3"/>
      <dgm:spPr>
        <a:solidFill>
          <a:schemeClr val="bg1">
            <a:lumMod val="65000"/>
          </a:schemeClr>
        </a:solidFill>
      </dgm:spPr>
    </dgm:pt>
  </dgm:ptLst>
  <dgm:cxnLst>
    <dgm:cxn modelId="{F83DACEB-F31F-4CB3-896C-4E65997B6278}" type="presOf" srcId="{3AFFB3CB-E983-4042-80DC-043AA9F42E58}" destId="{E2253400-C2A1-4856-957A-D71FADB7ED9B}" srcOrd="0" destOrd="0" presId="urn:microsoft.com/office/officeart/2008/layout/VerticalCurvedList"/>
    <dgm:cxn modelId="{81DB1BDB-96E8-486E-8DED-CFF98AA8F8E9}" type="presOf" srcId="{DBF24121-8428-462A-853D-52F5CEA03BAE}" destId="{95AA30D4-D7AE-4895-9987-12E21925FE18}" srcOrd="0" destOrd="0" presId="urn:microsoft.com/office/officeart/2008/layout/VerticalCurvedList"/>
    <dgm:cxn modelId="{94B83C41-3B4B-4FC5-8881-11998D0DC6EA}" type="presOf" srcId="{DB0129FB-8400-461E-8919-EDE42D6BE321}" destId="{E91B2AD7-0070-41AF-914C-E9828BD5215C}" srcOrd="0" destOrd="0" presId="urn:microsoft.com/office/officeart/2008/layout/VerticalCurvedList"/>
    <dgm:cxn modelId="{CAD855CF-8764-4BEC-8F1D-D76C58D27C9D}" type="presOf" srcId="{0CEAB0EB-9AA5-4C7B-9B5A-9F0F49879BB1}" destId="{1F4E2DF8-5DF5-4C13-92B8-5455EA09CB3B}" srcOrd="0" destOrd="0" presId="urn:microsoft.com/office/officeart/2008/layout/VerticalCurvedList"/>
    <dgm:cxn modelId="{885F4457-9402-4111-BE7C-042F6A9275AB}" type="presOf" srcId="{453B4297-7DFD-451F-A763-57BC4657AC08}" destId="{93B7EE26-41DA-4B35-A7C1-9C5CA89B3435}" srcOrd="0" destOrd="0" presId="urn:microsoft.com/office/officeart/2008/layout/VerticalCurvedList"/>
    <dgm:cxn modelId="{6E9A5064-F1D6-43C1-9A11-0E478ADDCD64}" srcId="{DB0129FB-8400-461E-8919-EDE42D6BE321}" destId="{453B4297-7DFD-451F-A763-57BC4657AC08}" srcOrd="1" destOrd="0" parTransId="{8C7A1E3A-6A5B-4E97-BD4E-BC735A8099E9}" sibTransId="{D45A76A3-3483-4AF2-B195-C24D458C09E3}"/>
    <dgm:cxn modelId="{485BC9AA-FD2F-4FDE-83A8-2A58AAD4C704}" srcId="{DB0129FB-8400-461E-8919-EDE42D6BE321}" destId="{DBF24121-8428-462A-853D-52F5CEA03BAE}" srcOrd="0" destOrd="0" parTransId="{99FCBAD2-8285-45A8-AB2F-8E35EB204E48}" sibTransId="{0CEAB0EB-9AA5-4C7B-9B5A-9F0F49879BB1}"/>
    <dgm:cxn modelId="{2717EC7A-2861-44C2-A00C-6F53A7802522}" srcId="{DB0129FB-8400-461E-8919-EDE42D6BE321}" destId="{3AFFB3CB-E983-4042-80DC-043AA9F42E58}" srcOrd="2" destOrd="0" parTransId="{014BA868-5E27-4579-9969-D4150B121CCC}" sibTransId="{97276457-515F-43CB-8996-85CDFA72E26A}"/>
    <dgm:cxn modelId="{2379AC0F-FCE6-42E9-A801-36D657469F1F}" type="presParOf" srcId="{E91B2AD7-0070-41AF-914C-E9828BD5215C}" destId="{140B4CFC-3A67-4A5B-803E-8A5067F48740}" srcOrd="0" destOrd="0" presId="urn:microsoft.com/office/officeart/2008/layout/VerticalCurvedList"/>
    <dgm:cxn modelId="{F4ABEF6C-70E7-4853-BE35-5FA21BE2BD2A}" type="presParOf" srcId="{140B4CFC-3A67-4A5B-803E-8A5067F48740}" destId="{374F90F4-AE26-492A-A719-62ACE14B1059}" srcOrd="0" destOrd="0" presId="urn:microsoft.com/office/officeart/2008/layout/VerticalCurvedList"/>
    <dgm:cxn modelId="{10344806-01EF-41CC-B3F3-7ED35E4B53E4}" type="presParOf" srcId="{374F90F4-AE26-492A-A719-62ACE14B1059}" destId="{35F2CEE8-75E2-4F05-82F8-F7031F302331}" srcOrd="0" destOrd="0" presId="urn:microsoft.com/office/officeart/2008/layout/VerticalCurvedList"/>
    <dgm:cxn modelId="{9DE41B7A-50BE-4BD6-8B73-0E2185F3D005}" type="presParOf" srcId="{374F90F4-AE26-492A-A719-62ACE14B1059}" destId="{1F4E2DF8-5DF5-4C13-92B8-5455EA09CB3B}" srcOrd="1" destOrd="0" presId="urn:microsoft.com/office/officeart/2008/layout/VerticalCurvedList"/>
    <dgm:cxn modelId="{F527DC1B-46E5-47CD-96DE-6F05559F9AC1}" type="presParOf" srcId="{374F90F4-AE26-492A-A719-62ACE14B1059}" destId="{79489C88-C1B9-4077-8761-03156126429C}" srcOrd="2" destOrd="0" presId="urn:microsoft.com/office/officeart/2008/layout/VerticalCurvedList"/>
    <dgm:cxn modelId="{BC761A57-AA67-4B4C-9955-65CA25AF89BE}" type="presParOf" srcId="{374F90F4-AE26-492A-A719-62ACE14B1059}" destId="{7D6975B5-042C-4957-AD25-CC86331F655F}" srcOrd="3" destOrd="0" presId="urn:microsoft.com/office/officeart/2008/layout/VerticalCurvedList"/>
    <dgm:cxn modelId="{16F20A1D-9303-4AC3-9B60-AEB34BA9B305}" type="presParOf" srcId="{140B4CFC-3A67-4A5B-803E-8A5067F48740}" destId="{95AA30D4-D7AE-4895-9987-12E21925FE18}" srcOrd="1" destOrd="0" presId="urn:microsoft.com/office/officeart/2008/layout/VerticalCurvedList"/>
    <dgm:cxn modelId="{28C959FB-952A-4880-A04E-81F72E978B40}" type="presParOf" srcId="{140B4CFC-3A67-4A5B-803E-8A5067F48740}" destId="{F7025B41-A551-47AB-B9A9-6ACB09F3A599}" srcOrd="2" destOrd="0" presId="urn:microsoft.com/office/officeart/2008/layout/VerticalCurvedList"/>
    <dgm:cxn modelId="{39112236-2785-4866-9CB7-14FC30014CEE}" type="presParOf" srcId="{F7025B41-A551-47AB-B9A9-6ACB09F3A599}" destId="{A0729679-5BB5-421B-B025-68C5434549FD}" srcOrd="0" destOrd="0" presId="urn:microsoft.com/office/officeart/2008/layout/VerticalCurvedList"/>
    <dgm:cxn modelId="{B03E1004-82F3-4EA8-BAF1-7BF2C188B1E0}" type="presParOf" srcId="{140B4CFC-3A67-4A5B-803E-8A5067F48740}" destId="{93B7EE26-41DA-4B35-A7C1-9C5CA89B3435}" srcOrd="3" destOrd="0" presId="urn:microsoft.com/office/officeart/2008/layout/VerticalCurvedList"/>
    <dgm:cxn modelId="{FC989F03-D404-40A6-876B-C4C0F76411F2}" type="presParOf" srcId="{140B4CFC-3A67-4A5B-803E-8A5067F48740}" destId="{E0E54DF0-CF56-4EE5-B3C6-EFB14EDBCD54}" srcOrd="4" destOrd="0" presId="urn:microsoft.com/office/officeart/2008/layout/VerticalCurvedList"/>
    <dgm:cxn modelId="{88FF2451-F599-4237-8D35-D583FC1BBA8F}" type="presParOf" srcId="{E0E54DF0-CF56-4EE5-B3C6-EFB14EDBCD54}" destId="{AEA6D8F3-7A95-45EC-87DE-56389127B547}" srcOrd="0" destOrd="0" presId="urn:microsoft.com/office/officeart/2008/layout/VerticalCurvedList"/>
    <dgm:cxn modelId="{87FA1BF3-6129-4B05-9697-D9D03B09254F}" type="presParOf" srcId="{140B4CFC-3A67-4A5B-803E-8A5067F48740}" destId="{E2253400-C2A1-4856-957A-D71FADB7ED9B}" srcOrd="5" destOrd="0" presId="urn:microsoft.com/office/officeart/2008/layout/VerticalCurvedList"/>
    <dgm:cxn modelId="{FB5536F1-1FFC-461C-8C7A-AE8A00D446F6}" type="presParOf" srcId="{140B4CFC-3A67-4A5B-803E-8A5067F48740}" destId="{0921CFA3-E66D-401A-99CE-4B25ABA1A8AD}" srcOrd="6" destOrd="0" presId="urn:microsoft.com/office/officeart/2008/layout/VerticalCurvedList"/>
    <dgm:cxn modelId="{1A0CC9E2-417B-4D84-885F-032BE3DF4944}" type="presParOf" srcId="{0921CFA3-E66D-401A-99CE-4B25ABA1A8AD}" destId="{58BF2071-E7CB-40F8-842D-3E723FD071F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4E2DF8-5DF5-4C13-92B8-5455EA09CB3B}">
      <dsp:nvSpPr>
        <dsp:cNvPr id="0" name=""/>
        <dsp:cNvSpPr/>
      </dsp:nvSpPr>
      <dsp:spPr>
        <a:xfrm>
          <a:off x="-3670056" y="-563893"/>
          <a:ext cx="4374839" cy="4374839"/>
        </a:xfrm>
        <a:prstGeom prst="blockArc">
          <a:avLst>
            <a:gd name="adj1" fmla="val 18900000"/>
            <a:gd name="adj2" fmla="val 2700000"/>
            <a:gd name="adj3" fmla="val 494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AA30D4-D7AE-4895-9987-12E21925FE18}">
      <dsp:nvSpPr>
        <dsp:cNvPr id="0" name=""/>
        <dsp:cNvSpPr/>
      </dsp:nvSpPr>
      <dsp:spPr>
        <a:xfrm>
          <a:off x="453216" y="324705"/>
          <a:ext cx="5966929" cy="64941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5470" tIns="86360" rIns="86360" bIns="8636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400" kern="1200" dirty="0" smtClean="0">
              <a:solidFill>
                <a:srgbClr val="00B0F0"/>
              </a:solidFill>
            </a:rPr>
            <a:t>Arten von Bedrohungen</a:t>
          </a:r>
          <a:endParaRPr lang="de-DE" sz="3400" kern="1200" dirty="0">
            <a:solidFill>
              <a:srgbClr val="00B0F0"/>
            </a:solidFill>
          </a:endParaRPr>
        </a:p>
      </dsp:txBody>
      <dsp:txXfrm>
        <a:off x="453216" y="324705"/>
        <a:ext cx="5966929" cy="649410"/>
      </dsp:txXfrm>
    </dsp:sp>
    <dsp:sp modelId="{A0729679-5BB5-421B-B025-68C5434549FD}">
      <dsp:nvSpPr>
        <dsp:cNvPr id="0" name=""/>
        <dsp:cNvSpPr/>
      </dsp:nvSpPr>
      <dsp:spPr>
        <a:xfrm>
          <a:off x="47334" y="243528"/>
          <a:ext cx="811763" cy="811763"/>
        </a:xfrm>
        <a:prstGeom prst="ellipse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B7EE26-41DA-4B35-A7C1-9C5CA89B3435}">
      <dsp:nvSpPr>
        <dsp:cNvPr id="0" name=""/>
        <dsp:cNvSpPr/>
      </dsp:nvSpPr>
      <dsp:spPr>
        <a:xfrm>
          <a:off x="689277" y="1298821"/>
          <a:ext cx="5730868" cy="64941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5470" tIns="86360" rIns="86360" bIns="8636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400" kern="1200" dirty="0" smtClean="0">
              <a:solidFill>
                <a:srgbClr val="00B0F0"/>
              </a:solidFill>
            </a:rPr>
            <a:t>Schwachstellen </a:t>
          </a:r>
          <a:r>
            <a:rPr lang="de-DE" sz="3400" kern="1200" dirty="0" smtClean="0">
              <a:solidFill>
                <a:srgbClr val="00B0F0"/>
              </a:solidFill>
            </a:rPr>
            <a:t>im Netzwerk</a:t>
          </a:r>
          <a:endParaRPr lang="de-DE" sz="3400" kern="1200" dirty="0">
            <a:solidFill>
              <a:srgbClr val="00B0F0"/>
            </a:solidFill>
          </a:endParaRPr>
        </a:p>
      </dsp:txBody>
      <dsp:txXfrm>
        <a:off x="689277" y="1298821"/>
        <a:ext cx="5730868" cy="649410"/>
      </dsp:txXfrm>
    </dsp:sp>
    <dsp:sp modelId="{AEA6D8F3-7A95-45EC-87DE-56389127B547}">
      <dsp:nvSpPr>
        <dsp:cNvPr id="0" name=""/>
        <dsp:cNvSpPr/>
      </dsp:nvSpPr>
      <dsp:spPr>
        <a:xfrm>
          <a:off x="283395" y="1217644"/>
          <a:ext cx="811763" cy="811763"/>
        </a:xfrm>
        <a:prstGeom prst="ellipse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253400-C2A1-4856-957A-D71FADB7ED9B}">
      <dsp:nvSpPr>
        <dsp:cNvPr id="0" name=""/>
        <dsp:cNvSpPr/>
      </dsp:nvSpPr>
      <dsp:spPr>
        <a:xfrm>
          <a:off x="453216" y="2272937"/>
          <a:ext cx="5966929" cy="64941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5470" tIns="86360" rIns="86360" bIns="8636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400" kern="1200" dirty="0" smtClean="0">
              <a:solidFill>
                <a:srgbClr val="00B0F0"/>
              </a:solidFill>
            </a:rPr>
            <a:t>Arten von Malware</a:t>
          </a:r>
          <a:endParaRPr lang="de-DE" sz="3400" kern="1200" dirty="0">
            <a:solidFill>
              <a:srgbClr val="00B0F0"/>
            </a:solidFill>
          </a:endParaRPr>
        </a:p>
      </dsp:txBody>
      <dsp:txXfrm>
        <a:off x="453216" y="2272937"/>
        <a:ext cx="5966929" cy="649410"/>
      </dsp:txXfrm>
    </dsp:sp>
    <dsp:sp modelId="{58BF2071-E7CB-40F8-842D-3E723FD071F3}">
      <dsp:nvSpPr>
        <dsp:cNvPr id="0" name=""/>
        <dsp:cNvSpPr/>
      </dsp:nvSpPr>
      <dsp:spPr>
        <a:xfrm>
          <a:off x="47334" y="2191760"/>
          <a:ext cx="811763" cy="811763"/>
        </a:xfrm>
        <a:prstGeom prst="ellipse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6E214-DEBA-4571-BFDD-16E90759BCBA}" type="datetimeFigureOut">
              <a:rPr lang="de-DE" smtClean="0"/>
              <a:t>16.11.2021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06678-F7BA-4B57-8613-640EB1BE8E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49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06678-F7BA-4B57-8613-640EB1BE8E6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3096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06678-F7BA-4B57-8613-640EB1BE8E6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6654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06678-F7BA-4B57-8613-640EB1BE8E6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941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06678-F7BA-4B57-8613-640EB1BE8E6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2584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0B99-00A3-414E-ACA3-1AC9162FAAD8}" type="datetimeFigureOut">
              <a:rPr lang="de-DE" smtClean="0"/>
              <a:t>16.11.2021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2CB5-0F71-473F-BB3B-DF799F76DF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534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0B99-00A3-414E-ACA3-1AC9162FAAD8}" type="datetimeFigureOut">
              <a:rPr lang="de-DE" smtClean="0"/>
              <a:t>16.11.2021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2CB5-0F71-473F-BB3B-DF799F76DF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7789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0B99-00A3-414E-ACA3-1AC9162FAAD8}" type="datetimeFigureOut">
              <a:rPr lang="de-DE" smtClean="0"/>
              <a:t>16.11.2021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2CB5-0F71-473F-BB3B-DF799F76DF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81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0B99-00A3-414E-ACA3-1AC9162FAAD8}" type="datetimeFigureOut">
              <a:rPr lang="de-DE" smtClean="0"/>
              <a:t>16.11.2021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2CB5-0F71-473F-BB3B-DF799F76DF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0746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0B99-00A3-414E-ACA3-1AC9162FAAD8}" type="datetimeFigureOut">
              <a:rPr lang="de-DE" smtClean="0"/>
              <a:t>16.11.2021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2CB5-0F71-473F-BB3B-DF799F76DF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420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0B99-00A3-414E-ACA3-1AC9162FAAD8}" type="datetimeFigureOut">
              <a:rPr lang="de-DE" smtClean="0"/>
              <a:t>16.11.2021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2CB5-0F71-473F-BB3B-DF799F76DF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1509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0B99-00A3-414E-ACA3-1AC9162FAAD8}" type="datetimeFigureOut">
              <a:rPr lang="de-DE" smtClean="0"/>
              <a:t>16.11.2021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2CB5-0F71-473F-BB3B-DF799F76DF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998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0B99-00A3-414E-ACA3-1AC9162FAAD8}" type="datetimeFigureOut">
              <a:rPr lang="de-DE" smtClean="0"/>
              <a:t>16.11.2021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2CB5-0F71-473F-BB3B-DF799F76DF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566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0B99-00A3-414E-ACA3-1AC9162FAAD8}" type="datetimeFigureOut">
              <a:rPr lang="de-DE" smtClean="0"/>
              <a:t>16.11.2021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2CB5-0F71-473F-BB3B-DF799F76DF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2684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0B99-00A3-414E-ACA3-1AC9162FAAD8}" type="datetimeFigureOut">
              <a:rPr lang="de-DE" smtClean="0"/>
              <a:t>16.11.2021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2CB5-0F71-473F-BB3B-DF799F76DF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20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0B99-00A3-414E-ACA3-1AC9162FAAD8}" type="datetimeFigureOut">
              <a:rPr lang="de-DE" smtClean="0"/>
              <a:t>16.11.2021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2CB5-0F71-473F-BB3B-DF799F76DF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6490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E0B99-00A3-414E-ACA3-1AC9162FAAD8}" type="datetimeFigureOut">
              <a:rPr lang="de-DE" smtClean="0"/>
              <a:t>16.11.2021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42CB5-0F71-473F-BB3B-DF799F76DF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852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2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7000"/>
                    </a14:imgEffect>
                    <a14:imgEffect>
                      <a14:brightnessContrast bright="-72000" contras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3362745801"/>
              </p:ext>
            </p:extLst>
          </p:nvPr>
        </p:nvGraphicFramePr>
        <p:xfrm>
          <a:off x="1524000" y="1122363"/>
          <a:ext cx="9144000" cy="238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366333"/>
            <a:ext cx="9144000" cy="1655762"/>
          </a:xfrm>
        </p:spPr>
        <p:txBody>
          <a:bodyPr/>
          <a:lstStyle/>
          <a:p>
            <a:r>
              <a:rPr lang="de-DE" sz="9600" dirty="0" smtClean="0">
                <a:solidFill>
                  <a:srgbClr val="00B0F0"/>
                </a:solidFill>
                <a:latin typeface="Miriam Libre" panose="00000500000000000000" pitchFamily="50" charset="-79"/>
                <a:cs typeface="Miriam Libre" panose="00000500000000000000" pitchFamily="50" charset="-79"/>
              </a:rPr>
              <a:t>Malware</a:t>
            </a:r>
            <a:endParaRPr lang="de-DE" sz="9600" dirty="0">
              <a:solidFill>
                <a:srgbClr val="00B0F0"/>
              </a:solidFill>
              <a:latin typeface="Miriam Libre" panose="00000500000000000000" pitchFamily="50" charset="-79"/>
              <a:cs typeface="Miriam Libre" panose="00000500000000000000" pitchFamily="50" charset="-79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4198365" y="1806614"/>
            <a:ext cx="379527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chemeClr val="bg1"/>
                </a:solidFill>
              </a:rPr>
              <a:t>Bedrohungsarten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461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3376779366"/>
              </p:ext>
            </p:extLst>
          </p:nvPr>
        </p:nvGraphicFramePr>
        <p:xfrm>
          <a:off x="2864785" y="1805473"/>
          <a:ext cx="6462430" cy="32470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839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3706090" y="1039295"/>
            <a:ext cx="4779819" cy="5104112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Informationsdiebstahl</a:t>
            </a:r>
          </a:p>
          <a:p>
            <a:pPr>
              <a:lnSpc>
                <a:spcPct val="25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Datenverlust &amp; -manipulation</a:t>
            </a:r>
          </a:p>
          <a:p>
            <a:pPr>
              <a:lnSpc>
                <a:spcPct val="25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Identitätsdiebstahl</a:t>
            </a:r>
          </a:p>
          <a:p>
            <a:pPr>
              <a:lnSpc>
                <a:spcPct val="25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Dienstunterbrechung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1" name="Gruppieren 10"/>
          <p:cNvGrpSpPr/>
          <p:nvPr/>
        </p:nvGrpSpPr>
        <p:grpSpPr>
          <a:xfrm>
            <a:off x="-6127396" y="1359833"/>
            <a:ext cx="5966929" cy="649410"/>
            <a:chOff x="453216" y="324705"/>
            <a:chExt cx="5966929" cy="649410"/>
          </a:xfrm>
        </p:grpSpPr>
        <p:sp>
          <p:nvSpPr>
            <p:cNvPr id="13" name="Rechteck 12"/>
            <p:cNvSpPr/>
            <p:nvPr/>
          </p:nvSpPr>
          <p:spPr>
            <a:xfrm>
              <a:off x="453216" y="324705"/>
              <a:ext cx="5966929" cy="64941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Textfeld 13"/>
            <p:cNvSpPr txBox="1"/>
            <p:nvPr/>
          </p:nvSpPr>
          <p:spPr>
            <a:xfrm>
              <a:off x="453216" y="324705"/>
              <a:ext cx="5966929" cy="6494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15470" tIns="86360" rIns="86360" bIns="86360" numCol="1" spcCol="1270" anchor="ctr" anchorCtr="0">
              <a:noAutofit/>
            </a:bodyPr>
            <a:lstStyle/>
            <a:p>
              <a:pPr lvl="0" algn="l" defTabSz="1511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3400" kern="1200" dirty="0" smtClean="0">
                  <a:solidFill>
                    <a:srgbClr val="00B0F0"/>
                  </a:solidFill>
                </a:rPr>
                <a:t>Arten von Bedrohungen</a:t>
              </a:r>
              <a:endParaRPr lang="de-DE" sz="3400" kern="1200" dirty="0">
                <a:solidFill>
                  <a:srgbClr val="00B0F0"/>
                </a:solidFill>
              </a:endParaRPr>
            </a:p>
          </p:txBody>
        </p:sp>
      </p:grpSp>
      <p:sp>
        <p:nvSpPr>
          <p:cNvPr id="15" name="Halbbogen 14"/>
          <p:cNvSpPr/>
          <p:nvPr/>
        </p:nvSpPr>
        <p:spPr>
          <a:xfrm rot="2080891">
            <a:off x="-2416626" y="-2378697"/>
            <a:ext cx="3860709" cy="4374839"/>
          </a:xfrm>
          <a:prstGeom prst="blockArc">
            <a:avLst>
              <a:gd name="adj1" fmla="val 18900000"/>
              <a:gd name="adj2" fmla="val 2700000"/>
              <a:gd name="adj3" fmla="val 494"/>
            </a:avLst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Ellipse 11"/>
          <p:cNvSpPr/>
          <p:nvPr/>
        </p:nvSpPr>
        <p:spPr>
          <a:xfrm>
            <a:off x="-6533278" y="1278656"/>
            <a:ext cx="811763" cy="81176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6" name="Gruppieren 15"/>
          <p:cNvGrpSpPr/>
          <p:nvPr/>
        </p:nvGrpSpPr>
        <p:grpSpPr>
          <a:xfrm>
            <a:off x="-1273933" y="-1492420"/>
            <a:ext cx="5730868" cy="649410"/>
            <a:chOff x="689277" y="1298821"/>
            <a:chExt cx="5730868" cy="649410"/>
          </a:xfrm>
        </p:grpSpPr>
        <p:sp>
          <p:nvSpPr>
            <p:cNvPr id="18" name="Rechteck 17"/>
            <p:cNvSpPr/>
            <p:nvPr/>
          </p:nvSpPr>
          <p:spPr>
            <a:xfrm>
              <a:off x="689277" y="1298821"/>
              <a:ext cx="5730868" cy="64941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Textfeld 18"/>
            <p:cNvSpPr txBox="1"/>
            <p:nvPr/>
          </p:nvSpPr>
          <p:spPr>
            <a:xfrm>
              <a:off x="689277" y="1298821"/>
              <a:ext cx="5730868" cy="6494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15470" tIns="86360" rIns="86360" bIns="86360" numCol="1" spcCol="1270" anchor="ctr" anchorCtr="0">
              <a:noAutofit/>
            </a:bodyPr>
            <a:lstStyle/>
            <a:p>
              <a:pPr lvl="0" algn="l" defTabSz="1511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3400" kern="1200" dirty="0" smtClean="0">
                  <a:solidFill>
                    <a:srgbClr val="00B0F0"/>
                  </a:solidFill>
                </a:rPr>
                <a:t>Schwachstellen im Netzwerk</a:t>
              </a:r>
              <a:endParaRPr lang="de-DE" sz="3400" kern="1200" dirty="0">
                <a:solidFill>
                  <a:srgbClr val="00B0F0"/>
                </a:solidFill>
              </a:endParaRPr>
            </a:p>
          </p:txBody>
        </p:sp>
      </p:grpSp>
      <p:sp>
        <p:nvSpPr>
          <p:cNvPr id="17" name="Ellipse 16"/>
          <p:cNvSpPr/>
          <p:nvPr/>
        </p:nvSpPr>
        <p:spPr>
          <a:xfrm>
            <a:off x="-1679815" y="-1573597"/>
            <a:ext cx="811763" cy="81176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0" name="Gruppieren 19"/>
          <p:cNvGrpSpPr/>
          <p:nvPr/>
        </p:nvGrpSpPr>
        <p:grpSpPr>
          <a:xfrm>
            <a:off x="1185620" y="389885"/>
            <a:ext cx="5966929" cy="649410"/>
            <a:chOff x="453216" y="324705"/>
            <a:chExt cx="5966929" cy="649410"/>
          </a:xfrm>
        </p:grpSpPr>
        <p:sp>
          <p:nvSpPr>
            <p:cNvPr id="21" name="Rechteck 20"/>
            <p:cNvSpPr/>
            <p:nvPr/>
          </p:nvSpPr>
          <p:spPr>
            <a:xfrm>
              <a:off x="453216" y="324705"/>
              <a:ext cx="5966929" cy="64941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Textfeld 21"/>
            <p:cNvSpPr txBox="1"/>
            <p:nvPr/>
          </p:nvSpPr>
          <p:spPr>
            <a:xfrm>
              <a:off x="453216" y="324705"/>
              <a:ext cx="5966929" cy="6494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15470" tIns="86360" rIns="86360" bIns="86360" numCol="1" spcCol="1270" anchor="ctr" anchorCtr="0">
              <a:noAutofit/>
            </a:bodyPr>
            <a:lstStyle/>
            <a:p>
              <a:pPr lvl="0" algn="l" defTabSz="1511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3400" kern="1200" dirty="0" smtClean="0">
                  <a:solidFill>
                    <a:srgbClr val="00B0F0"/>
                  </a:solidFill>
                </a:rPr>
                <a:t>Arten </a:t>
              </a:r>
              <a:r>
                <a:rPr lang="de-DE" sz="3400" kern="1200" dirty="0" smtClean="0">
                  <a:solidFill>
                    <a:srgbClr val="00B0F0"/>
                  </a:solidFill>
                </a:rPr>
                <a:t>von Malware</a:t>
              </a:r>
              <a:endParaRPr lang="de-DE" sz="3400" kern="1200" dirty="0">
                <a:solidFill>
                  <a:srgbClr val="00B0F0"/>
                </a:solidFill>
              </a:endParaRPr>
            </a:p>
          </p:txBody>
        </p:sp>
      </p:grpSp>
      <p:sp>
        <p:nvSpPr>
          <p:cNvPr id="23" name="Ellipse 22"/>
          <p:cNvSpPr/>
          <p:nvPr/>
        </p:nvSpPr>
        <p:spPr>
          <a:xfrm>
            <a:off x="779738" y="308708"/>
            <a:ext cx="811763" cy="81176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87343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11" name="Gruppieren 10"/>
          <p:cNvGrpSpPr/>
          <p:nvPr/>
        </p:nvGrpSpPr>
        <p:grpSpPr>
          <a:xfrm>
            <a:off x="-6127396" y="1359833"/>
            <a:ext cx="5966929" cy="649410"/>
            <a:chOff x="453216" y="324705"/>
            <a:chExt cx="5966929" cy="649410"/>
          </a:xfrm>
        </p:grpSpPr>
        <p:sp>
          <p:nvSpPr>
            <p:cNvPr id="13" name="Rechteck 12"/>
            <p:cNvSpPr/>
            <p:nvPr/>
          </p:nvSpPr>
          <p:spPr>
            <a:xfrm>
              <a:off x="453216" y="324705"/>
              <a:ext cx="5966929" cy="64941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Textfeld 13"/>
            <p:cNvSpPr txBox="1"/>
            <p:nvPr/>
          </p:nvSpPr>
          <p:spPr>
            <a:xfrm>
              <a:off x="453216" y="324705"/>
              <a:ext cx="5966929" cy="6494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15470" tIns="86360" rIns="86360" bIns="86360" numCol="1" spcCol="1270" anchor="ctr" anchorCtr="0">
              <a:noAutofit/>
            </a:bodyPr>
            <a:lstStyle/>
            <a:p>
              <a:pPr lvl="0" algn="l" defTabSz="1511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3400" kern="1200" dirty="0" smtClean="0">
                  <a:solidFill>
                    <a:srgbClr val="00B0F0"/>
                  </a:solidFill>
                </a:rPr>
                <a:t>Arten von Bedrohungen</a:t>
              </a:r>
              <a:endParaRPr lang="de-DE" sz="3400" kern="1200" dirty="0">
                <a:solidFill>
                  <a:srgbClr val="00B0F0"/>
                </a:solidFill>
              </a:endParaRPr>
            </a:p>
          </p:txBody>
        </p:sp>
      </p:grpSp>
      <p:sp>
        <p:nvSpPr>
          <p:cNvPr id="15" name="Halbbogen 14"/>
          <p:cNvSpPr/>
          <p:nvPr/>
        </p:nvSpPr>
        <p:spPr>
          <a:xfrm rot="2080891">
            <a:off x="-2416626" y="-2378697"/>
            <a:ext cx="3860709" cy="4374839"/>
          </a:xfrm>
          <a:prstGeom prst="blockArc">
            <a:avLst>
              <a:gd name="adj1" fmla="val 18900000"/>
              <a:gd name="adj2" fmla="val 2700000"/>
              <a:gd name="adj3" fmla="val 494"/>
            </a:avLst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Ellipse 11"/>
          <p:cNvSpPr/>
          <p:nvPr/>
        </p:nvSpPr>
        <p:spPr>
          <a:xfrm>
            <a:off x="-6533278" y="1278656"/>
            <a:ext cx="811763" cy="81176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6" name="Gruppieren 15"/>
          <p:cNvGrpSpPr/>
          <p:nvPr/>
        </p:nvGrpSpPr>
        <p:grpSpPr>
          <a:xfrm>
            <a:off x="-1273933" y="-1492420"/>
            <a:ext cx="5730868" cy="649410"/>
            <a:chOff x="689277" y="1298821"/>
            <a:chExt cx="5730868" cy="649410"/>
          </a:xfrm>
        </p:grpSpPr>
        <p:sp>
          <p:nvSpPr>
            <p:cNvPr id="18" name="Rechteck 17"/>
            <p:cNvSpPr/>
            <p:nvPr/>
          </p:nvSpPr>
          <p:spPr>
            <a:xfrm>
              <a:off x="689277" y="1298821"/>
              <a:ext cx="5730868" cy="64941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Textfeld 18"/>
            <p:cNvSpPr txBox="1"/>
            <p:nvPr/>
          </p:nvSpPr>
          <p:spPr>
            <a:xfrm>
              <a:off x="689277" y="1298821"/>
              <a:ext cx="5730868" cy="6494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15470" tIns="86360" rIns="86360" bIns="86360" numCol="1" spcCol="1270" anchor="ctr" anchorCtr="0">
              <a:noAutofit/>
            </a:bodyPr>
            <a:lstStyle/>
            <a:p>
              <a:pPr lvl="0" algn="l" defTabSz="1511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3400" kern="1200" dirty="0" smtClean="0">
                  <a:solidFill>
                    <a:srgbClr val="00B0F0"/>
                  </a:solidFill>
                </a:rPr>
                <a:t>Schwachstellen im Netzwerk</a:t>
              </a:r>
              <a:endParaRPr lang="de-DE" sz="3400" kern="1200" dirty="0">
                <a:solidFill>
                  <a:srgbClr val="00B0F0"/>
                </a:solidFill>
              </a:endParaRPr>
            </a:p>
          </p:txBody>
        </p:sp>
      </p:grpSp>
      <p:sp>
        <p:nvSpPr>
          <p:cNvPr id="17" name="Ellipse 16"/>
          <p:cNvSpPr/>
          <p:nvPr/>
        </p:nvSpPr>
        <p:spPr>
          <a:xfrm>
            <a:off x="-1679815" y="-1573597"/>
            <a:ext cx="811763" cy="81176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0" name="Gruppieren 19"/>
          <p:cNvGrpSpPr/>
          <p:nvPr/>
        </p:nvGrpSpPr>
        <p:grpSpPr>
          <a:xfrm>
            <a:off x="1185620" y="389885"/>
            <a:ext cx="5966929" cy="649410"/>
            <a:chOff x="453216" y="324705"/>
            <a:chExt cx="5966929" cy="649410"/>
          </a:xfrm>
        </p:grpSpPr>
        <p:sp>
          <p:nvSpPr>
            <p:cNvPr id="21" name="Rechteck 20"/>
            <p:cNvSpPr/>
            <p:nvPr/>
          </p:nvSpPr>
          <p:spPr>
            <a:xfrm>
              <a:off x="453216" y="324705"/>
              <a:ext cx="5966929" cy="64941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Textfeld 21"/>
            <p:cNvSpPr txBox="1"/>
            <p:nvPr/>
          </p:nvSpPr>
          <p:spPr>
            <a:xfrm>
              <a:off x="453216" y="324705"/>
              <a:ext cx="5966929" cy="6494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15470" tIns="86360" rIns="86360" bIns="86360" numCol="1" spcCol="1270" anchor="ctr" anchorCtr="0">
              <a:noAutofit/>
            </a:bodyPr>
            <a:lstStyle/>
            <a:p>
              <a:pPr lvl="0" algn="l" defTabSz="1511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3400" kern="1200" dirty="0" smtClean="0">
                  <a:solidFill>
                    <a:srgbClr val="00B0F0"/>
                  </a:solidFill>
                </a:rPr>
                <a:t>Arten </a:t>
              </a:r>
              <a:r>
                <a:rPr lang="de-DE" sz="3400" kern="1200" dirty="0" smtClean="0">
                  <a:solidFill>
                    <a:srgbClr val="00B0F0"/>
                  </a:solidFill>
                </a:rPr>
                <a:t>von Malware</a:t>
              </a:r>
              <a:endParaRPr lang="de-DE" sz="3400" kern="1200" dirty="0">
                <a:solidFill>
                  <a:srgbClr val="00B0F0"/>
                </a:solidFill>
              </a:endParaRPr>
            </a:p>
          </p:txBody>
        </p:sp>
      </p:grpSp>
      <p:sp>
        <p:nvSpPr>
          <p:cNvPr id="23" name="Ellipse 22"/>
          <p:cNvSpPr/>
          <p:nvPr/>
        </p:nvSpPr>
        <p:spPr>
          <a:xfrm>
            <a:off x="779738" y="308708"/>
            <a:ext cx="811763" cy="81176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extfeld 1"/>
          <p:cNvSpPr txBox="1"/>
          <p:nvPr/>
        </p:nvSpPr>
        <p:spPr>
          <a:xfrm>
            <a:off x="0" y="116708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dirty="0" smtClean="0">
                <a:solidFill>
                  <a:schemeClr val="bg1">
                    <a:lumMod val="75000"/>
                  </a:schemeClr>
                </a:solidFill>
              </a:rPr>
              <a:t>Informationsdiebstahl</a:t>
            </a:r>
            <a:endParaRPr lang="de-DE" sz="5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Inhaltsplatzhalter 8"/>
          <p:cNvSpPr>
            <a:spLocks noGrp="1"/>
          </p:cNvSpPr>
          <p:nvPr>
            <p:ph idx="1"/>
          </p:nvPr>
        </p:nvSpPr>
        <p:spPr>
          <a:xfrm>
            <a:off x="2832057" y="2090419"/>
            <a:ext cx="6527885" cy="4134164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Einbruch in Computer</a:t>
            </a:r>
          </a:p>
          <a:p>
            <a:pPr>
              <a:lnSpc>
                <a:spcPct val="25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Vertrauliche Informationen</a:t>
            </a:r>
          </a:p>
          <a:p>
            <a:pPr>
              <a:lnSpc>
                <a:spcPct val="25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Verkauf dieser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nformationen</a:t>
            </a:r>
          </a:p>
        </p:txBody>
      </p:sp>
    </p:spTree>
    <p:extLst>
      <p:ext uri="{BB962C8B-B14F-4D97-AF65-F5344CB8AC3E}">
        <p14:creationId xmlns:p14="http://schemas.microsoft.com/office/powerpoint/2010/main" val="269345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11" name="Gruppieren 10"/>
          <p:cNvGrpSpPr/>
          <p:nvPr/>
        </p:nvGrpSpPr>
        <p:grpSpPr>
          <a:xfrm>
            <a:off x="-6127396" y="1359833"/>
            <a:ext cx="5966929" cy="649410"/>
            <a:chOff x="453216" y="324705"/>
            <a:chExt cx="5966929" cy="649410"/>
          </a:xfrm>
        </p:grpSpPr>
        <p:sp>
          <p:nvSpPr>
            <p:cNvPr id="13" name="Rechteck 12"/>
            <p:cNvSpPr/>
            <p:nvPr/>
          </p:nvSpPr>
          <p:spPr>
            <a:xfrm>
              <a:off x="453216" y="324705"/>
              <a:ext cx="5966929" cy="64941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Textfeld 13"/>
            <p:cNvSpPr txBox="1"/>
            <p:nvPr/>
          </p:nvSpPr>
          <p:spPr>
            <a:xfrm>
              <a:off x="453216" y="324705"/>
              <a:ext cx="5966929" cy="6494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15470" tIns="86360" rIns="86360" bIns="86360" numCol="1" spcCol="1270" anchor="ctr" anchorCtr="0">
              <a:noAutofit/>
            </a:bodyPr>
            <a:lstStyle/>
            <a:p>
              <a:pPr lvl="0" algn="l" defTabSz="1511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3400" kern="1200" dirty="0" smtClean="0">
                  <a:solidFill>
                    <a:srgbClr val="00B0F0"/>
                  </a:solidFill>
                </a:rPr>
                <a:t>Arten von Bedrohungen</a:t>
              </a:r>
              <a:endParaRPr lang="de-DE" sz="3400" kern="1200" dirty="0">
                <a:solidFill>
                  <a:srgbClr val="00B0F0"/>
                </a:solidFill>
              </a:endParaRPr>
            </a:p>
          </p:txBody>
        </p:sp>
      </p:grpSp>
      <p:sp>
        <p:nvSpPr>
          <p:cNvPr id="15" name="Halbbogen 14"/>
          <p:cNvSpPr/>
          <p:nvPr/>
        </p:nvSpPr>
        <p:spPr>
          <a:xfrm rot="2080891">
            <a:off x="-2416626" y="-2378697"/>
            <a:ext cx="3860709" cy="4374839"/>
          </a:xfrm>
          <a:prstGeom prst="blockArc">
            <a:avLst>
              <a:gd name="adj1" fmla="val 18900000"/>
              <a:gd name="adj2" fmla="val 2700000"/>
              <a:gd name="adj3" fmla="val 494"/>
            </a:avLst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Ellipse 11"/>
          <p:cNvSpPr/>
          <p:nvPr/>
        </p:nvSpPr>
        <p:spPr>
          <a:xfrm>
            <a:off x="-6533278" y="1278656"/>
            <a:ext cx="811763" cy="81176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6" name="Gruppieren 15"/>
          <p:cNvGrpSpPr/>
          <p:nvPr/>
        </p:nvGrpSpPr>
        <p:grpSpPr>
          <a:xfrm>
            <a:off x="-1273933" y="-1492420"/>
            <a:ext cx="5730868" cy="649410"/>
            <a:chOff x="689277" y="1298821"/>
            <a:chExt cx="5730868" cy="649410"/>
          </a:xfrm>
        </p:grpSpPr>
        <p:sp>
          <p:nvSpPr>
            <p:cNvPr id="18" name="Rechteck 17"/>
            <p:cNvSpPr/>
            <p:nvPr/>
          </p:nvSpPr>
          <p:spPr>
            <a:xfrm>
              <a:off x="689277" y="1298821"/>
              <a:ext cx="5730868" cy="64941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Textfeld 18"/>
            <p:cNvSpPr txBox="1"/>
            <p:nvPr/>
          </p:nvSpPr>
          <p:spPr>
            <a:xfrm>
              <a:off x="689277" y="1298821"/>
              <a:ext cx="5730868" cy="6494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15470" tIns="86360" rIns="86360" bIns="86360" numCol="1" spcCol="1270" anchor="ctr" anchorCtr="0">
              <a:noAutofit/>
            </a:bodyPr>
            <a:lstStyle/>
            <a:p>
              <a:pPr lvl="0" algn="l" defTabSz="1511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3400" kern="1200" dirty="0" smtClean="0">
                  <a:solidFill>
                    <a:srgbClr val="00B0F0"/>
                  </a:solidFill>
                </a:rPr>
                <a:t>Schwachstellen im Netzwerk</a:t>
              </a:r>
              <a:endParaRPr lang="de-DE" sz="3400" kern="1200" dirty="0">
                <a:solidFill>
                  <a:srgbClr val="00B0F0"/>
                </a:solidFill>
              </a:endParaRPr>
            </a:p>
          </p:txBody>
        </p:sp>
      </p:grpSp>
      <p:sp>
        <p:nvSpPr>
          <p:cNvPr id="17" name="Ellipse 16"/>
          <p:cNvSpPr/>
          <p:nvPr/>
        </p:nvSpPr>
        <p:spPr>
          <a:xfrm>
            <a:off x="-1679815" y="-1573597"/>
            <a:ext cx="811763" cy="81176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0" name="Gruppieren 19"/>
          <p:cNvGrpSpPr/>
          <p:nvPr/>
        </p:nvGrpSpPr>
        <p:grpSpPr>
          <a:xfrm>
            <a:off x="1185620" y="389885"/>
            <a:ext cx="5966929" cy="649410"/>
            <a:chOff x="453216" y="324705"/>
            <a:chExt cx="5966929" cy="649410"/>
          </a:xfrm>
        </p:grpSpPr>
        <p:sp>
          <p:nvSpPr>
            <p:cNvPr id="21" name="Rechteck 20"/>
            <p:cNvSpPr/>
            <p:nvPr/>
          </p:nvSpPr>
          <p:spPr>
            <a:xfrm>
              <a:off x="453216" y="324705"/>
              <a:ext cx="5966929" cy="64941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Textfeld 21"/>
            <p:cNvSpPr txBox="1"/>
            <p:nvPr/>
          </p:nvSpPr>
          <p:spPr>
            <a:xfrm>
              <a:off x="453216" y="324705"/>
              <a:ext cx="5966929" cy="6494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15470" tIns="86360" rIns="86360" bIns="86360" numCol="1" spcCol="1270" anchor="ctr" anchorCtr="0">
              <a:noAutofit/>
            </a:bodyPr>
            <a:lstStyle/>
            <a:p>
              <a:pPr lvl="0" algn="l" defTabSz="1511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3400" kern="1200" dirty="0" smtClean="0">
                  <a:solidFill>
                    <a:srgbClr val="00B0F0"/>
                  </a:solidFill>
                </a:rPr>
                <a:t>Arten </a:t>
              </a:r>
              <a:r>
                <a:rPr lang="de-DE" sz="3400" kern="1200" dirty="0" smtClean="0">
                  <a:solidFill>
                    <a:srgbClr val="00B0F0"/>
                  </a:solidFill>
                </a:rPr>
                <a:t>von Malware</a:t>
              </a:r>
              <a:endParaRPr lang="de-DE" sz="3400" kern="1200" dirty="0">
                <a:solidFill>
                  <a:srgbClr val="00B0F0"/>
                </a:solidFill>
              </a:endParaRPr>
            </a:p>
          </p:txBody>
        </p:sp>
      </p:grpSp>
      <p:sp>
        <p:nvSpPr>
          <p:cNvPr id="23" name="Ellipse 22"/>
          <p:cNvSpPr/>
          <p:nvPr/>
        </p:nvSpPr>
        <p:spPr>
          <a:xfrm>
            <a:off x="779738" y="308708"/>
            <a:ext cx="811763" cy="81176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extfeld 1"/>
          <p:cNvSpPr txBox="1"/>
          <p:nvPr/>
        </p:nvSpPr>
        <p:spPr>
          <a:xfrm>
            <a:off x="0" y="116708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dirty="0" smtClean="0">
                <a:solidFill>
                  <a:schemeClr val="bg1">
                    <a:lumMod val="75000"/>
                  </a:schemeClr>
                </a:solidFill>
              </a:rPr>
              <a:t>Datenverlust &amp; -manipulation</a:t>
            </a:r>
            <a:endParaRPr lang="de-DE" sz="5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Inhaltsplatzhalter 8"/>
          <p:cNvSpPr>
            <a:spLocks noGrp="1"/>
          </p:cNvSpPr>
          <p:nvPr>
            <p:ph idx="1"/>
          </p:nvPr>
        </p:nvSpPr>
        <p:spPr>
          <a:xfrm>
            <a:off x="2832057" y="2090419"/>
            <a:ext cx="6527885" cy="4134164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Einbruch in Computer</a:t>
            </a:r>
          </a:p>
          <a:p>
            <a:pPr>
              <a:lnSpc>
                <a:spcPct val="25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Zerstörung von Daten</a:t>
            </a:r>
          </a:p>
          <a:p>
            <a:pPr>
              <a:lnSpc>
                <a:spcPct val="25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Virus der Festplatte formatiert</a:t>
            </a:r>
          </a:p>
        </p:txBody>
      </p:sp>
    </p:spTree>
    <p:extLst>
      <p:ext uri="{BB962C8B-B14F-4D97-AF65-F5344CB8AC3E}">
        <p14:creationId xmlns:p14="http://schemas.microsoft.com/office/powerpoint/2010/main" val="330744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11" name="Gruppieren 10"/>
          <p:cNvGrpSpPr/>
          <p:nvPr/>
        </p:nvGrpSpPr>
        <p:grpSpPr>
          <a:xfrm>
            <a:off x="-6127396" y="1359833"/>
            <a:ext cx="5966929" cy="649410"/>
            <a:chOff x="453216" y="324705"/>
            <a:chExt cx="5966929" cy="649410"/>
          </a:xfrm>
        </p:grpSpPr>
        <p:sp>
          <p:nvSpPr>
            <p:cNvPr id="13" name="Rechteck 12"/>
            <p:cNvSpPr/>
            <p:nvPr/>
          </p:nvSpPr>
          <p:spPr>
            <a:xfrm>
              <a:off x="453216" y="324705"/>
              <a:ext cx="5966929" cy="64941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Textfeld 13"/>
            <p:cNvSpPr txBox="1"/>
            <p:nvPr/>
          </p:nvSpPr>
          <p:spPr>
            <a:xfrm>
              <a:off x="453216" y="324705"/>
              <a:ext cx="5966929" cy="6494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15470" tIns="86360" rIns="86360" bIns="86360" numCol="1" spcCol="1270" anchor="ctr" anchorCtr="0">
              <a:noAutofit/>
            </a:bodyPr>
            <a:lstStyle/>
            <a:p>
              <a:pPr lvl="0" algn="l" defTabSz="1511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3400" kern="1200" dirty="0" smtClean="0">
                  <a:solidFill>
                    <a:srgbClr val="00B0F0"/>
                  </a:solidFill>
                </a:rPr>
                <a:t>Arten von Bedrohungen</a:t>
              </a:r>
              <a:endParaRPr lang="de-DE" sz="3400" kern="1200" dirty="0">
                <a:solidFill>
                  <a:srgbClr val="00B0F0"/>
                </a:solidFill>
              </a:endParaRPr>
            </a:p>
          </p:txBody>
        </p:sp>
      </p:grpSp>
      <p:sp>
        <p:nvSpPr>
          <p:cNvPr id="15" name="Halbbogen 14"/>
          <p:cNvSpPr/>
          <p:nvPr/>
        </p:nvSpPr>
        <p:spPr>
          <a:xfrm rot="2080891">
            <a:off x="-2416626" y="-2378697"/>
            <a:ext cx="3860709" cy="4374839"/>
          </a:xfrm>
          <a:prstGeom prst="blockArc">
            <a:avLst>
              <a:gd name="adj1" fmla="val 18900000"/>
              <a:gd name="adj2" fmla="val 2700000"/>
              <a:gd name="adj3" fmla="val 494"/>
            </a:avLst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Ellipse 11"/>
          <p:cNvSpPr/>
          <p:nvPr/>
        </p:nvSpPr>
        <p:spPr>
          <a:xfrm>
            <a:off x="-6533278" y="1278656"/>
            <a:ext cx="811763" cy="81176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6" name="Gruppieren 15"/>
          <p:cNvGrpSpPr/>
          <p:nvPr/>
        </p:nvGrpSpPr>
        <p:grpSpPr>
          <a:xfrm>
            <a:off x="-1273933" y="-1492420"/>
            <a:ext cx="5730868" cy="649410"/>
            <a:chOff x="689277" y="1298821"/>
            <a:chExt cx="5730868" cy="649410"/>
          </a:xfrm>
        </p:grpSpPr>
        <p:sp>
          <p:nvSpPr>
            <p:cNvPr id="18" name="Rechteck 17"/>
            <p:cNvSpPr/>
            <p:nvPr/>
          </p:nvSpPr>
          <p:spPr>
            <a:xfrm>
              <a:off x="689277" y="1298821"/>
              <a:ext cx="5730868" cy="64941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Textfeld 18"/>
            <p:cNvSpPr txBox="1"/>
            <p:nvPr/>
          </p:nvSpPr>
          <p:spPr>
            <a:xfrm>
              <a:off x="689277" y="1298821"/>
              <a:ext cx="5730868" cy="6494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15470" tIns="86360" rIns="86360" bIns="86360" numCol="1" spcCol="1270" anchor="ctr" anchorCtr="0">
              <a:noAutofit/>
            </a:bodyPr>
            <a:lstStyle/>
            <a:p>
              <a:pPr lvl="0" algn="l" defTabSz="1511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3400" kern="1200" dirty="0" smtClean="0">
                  <a:solidFill>
                    <a:srgbClr val="00B0F0"/>
                  </a:solidFill>
                </a:rPr>
                <a:t>Schwachstellen im Netzwerk</a:t>
              </a:r>
              <a:endParaRPr lang="de-DE" sz="3400" kern="1200" dirty="0">
                <a:solidFill>
                  <a:srgbClr val="00B0F0"/>
                </a:solidFill>
              </a:endParaRPr>
            </a:p>
          </p:txBody>
        </p:sp>
      </p:grpSp>
      <p:sp>
        <p:nvSpPr>
          <p:cNvPr id="17" name="Ellipse 16"/>
          <p:cNvSpPr/>
          <p:nvPr/>
        </p:nvSpPr>
        <p:spPr>
          <a:xfrm>
            <a:off x="-1679815" y="-1573597"/>
            <a:ext cx="811763" cy="81176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0" name="Gruppieren 19"/>
          <p:cNvGrpSpPr/>
          <p:nvPr/>
        </p:nvGrpSpPr>
        <p:grpSpPr>
          <a:xfrm>
            <a:off x="1185620" y="389885"/>
            <a:ext cx="5966929" cy="649410"/>
            <a:chOff x="453216" y="324705"/>
            <a:chExt cx="5966929" cy="649410"/>
          </a:xfrm>
        </p:grpSpPr>
        <p:sp>
          <p:nvSpPr>
            <p:cNvPr id="21" name="Rechteck 20"/>
            <p:cNvSpPr/>
            <p:nvPr/>
          </p:nvSpPr>
          <p:spPr>
            <a:xfrm>
              <a:off x="453216" y="324705"/>
              <a:ext cx="5966929" cy="64941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Textfeld 21"/>
            <p:cNvSpPr txBox="1"/>
            <p:nvPr/>
          </p:nvSpPr>
          <p:spPr>
            <a:xfrm>
              <a:off x="453216" y="324705"/>
              <a:ext cx="5966929" cy="6494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15470" tIns="86360" rIns="86360" bIns="86360" numCol="1" spcCol="1270" anchor="ctr" anchorCtr="0">
              <a:noAutofit/>
            </a:bodyPr>
            <a:lstStyle/>
            <a:p>
              <a:pPr lvl="0" algn="l" defTabSz="1511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3400" kern="1200" dirty="0" smtClean="0">
                  <a:solidFill>
                    <a:srgbClr val="00B0F0"/>
                  </a:solidFill>
                </a:rPr>
                <a:t>Arten </a:t>
              </a:r>
              <a:r>
                <a:rPr lang="de-DE" sz="3400" kern="1200" dirty="0" smtClean="0">
                  <a:solidFill>
                    <a:srgbClr val="00B0F0"/>
                  </a:solidFill>
                </a:rPr>
                <a:t>von Malware</a:t>
              </a:r>
              <a:endParaRPr lang="de-DE" sz="3400" kern="1200" dirty="0">
                <a:solidFill>
                  <a:srgbClr val="00B0F0"/>
                </a:solidFill>
              </a:endParaRPr>
            </a:p>
          </p:txBody>
        </p:sp>
      </p:grpSp>
      <p:sp>
        <p:nvSpPr>
          <p:cNvPr id="23" name="Ellipse 22"/>
          <p:cNvSpPr/>
          <p:nvPr/>
        </p:nvSpPr>
        <p:spPr>
          <a:xfrm>
            <a:off x="779738" y="308708"/>
            <a:ext cx="811763" cy="81176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extfeld 1"/>
          <p:cNvSpPr txBox="1"/>
          <p:nvPr/>
        </p:nvSpPr>
        <p:spPr>
          <a:xfrm>
            <a:off x="0" y="116708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dirty="0" smtClean="0">
                <a:solidFill>
                  <a:schemeClr val="bg1">
                    <a:lumMod val="75000"/>
                  </a:schemeClr>
                </a:solidFill>
              </a:rPr>
              <a:t>Identitätsdiebstahl</a:t>
            </a:r>
            <a:endParaRPr lang="de-DE" sz="5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Inhaltsplatzhalter 8"/>
          <p:cNvSpPr>
            <a:spLocks noGrp="1"/>
          </p:cNvSpPr>
          <p:nvPr>
            <p:ph idx="1"/>
          </p:nvPr>
        </p:nvSpPr>
        <p:spPr>
          <a:xfrm>
            <a:off x="2832057" y="2090419"/>
            <a:ext cx="6527885" cy="4134164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de-DE" smtClean="0">
                <a:solidFill>
                  <a:schemeClr val="bg1">
                    <a:lumMod val="65000"/>
                  </a:schemeClr>
                </a:solidFill>
              </a:rPr>
              <a:t>Identität übernehmen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Zerstörung von Daten</a:t>
            </a:r>
          </a:p>
          <a:p>
            <a:pPr>
              <a:lnSpc>
                <a:spcPct val="25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Virus der Festplatte formatiert</a:t>
            </a:r>
          </a:p>
        </p:txBody>
      </p:sp>
    </p:spTree>
    <p:extLst>
      <p:ext uri="{BB962C8B-B14F-4D97-AF65-F5344CB8AC3E}">
        <p14:creationId xmlns:p14="http://schemas.microsoft.com/office/powerpoint/2010/main" val="242889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3032067" y="1278656"/>
            <a:ext cx="6127866" cy="5104112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Technologische Schwachstellen</a:t>
            </a:r>
          </a:p>
          <a:p>
            <a:pPr>
              <a:lnSpc>
                <a:spcPct val="25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Schwachstellen in der Konfiguration</a:t>
            </a:r>
          </a:p>
          <a:p>
            <a:pPr>
              <a:lnSpc>
                <a:spcPct val="25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Schwachstellen in den Richtlinien</a:t>
            </a:r>
          </a:p>
        </p:txBody>
      </p:sp>
      <p:grpSp>
        <p:nvGrpSpPr>
          <p:cNvPr id="11" name="Gruppieren 10"/>
          <p:cNvGrpSpPr/>
          <p:nvPr/>
        </p:nvGrpSpPr>
        <p:grpSpPr>
          <a:xfrm>
            <a:off x="1185620" y="389885"/>
            <a:ext cx="5966929" cy="649410"/>
            <a:chOff x="453216" y="324705"/>
            <a:chExt cx="5966929" cy="649410"/>
          </a:xfrm>
        </p:grpSpPr>
        <p:sp>
          <p:nvSpPr>
            <p:cNvPr id="13" name="Rechteck 12"/>
            <p:cNvSpPr/>
            <p:nvPr/>
          </p:nvSpPr>
          <p:spPr>
            <a:xfrm>
              <a:off x="453216" y="324705"/>
              <a:ext cx="5966929" cy="64941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Textfeld 13"/>
            <p:cNvSpPr txBox="1"/>
            <p:nvPr/>
          </p:nvSpPr>
          <p:spPr>
            <a:xfrm>
              <a:off x="453216" y="324705"/>
              <a:ext cx="5966929" cy="6494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15470" tIns="86360" rIns="86360" bIns="86360" numCol="1" spcCol="1270" anchor="ctr" anchorCtr="0">
              <a:noAutofit/>
            </a:bodyPr>
            <a:lstStyle/>
            <a:p>
              <a:pPr lvl="0" algn="l" defTabSz="1511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3400" kern="1200" dirty="0" smtClean="0">
                  <a:solidFill>
                    <a:srgbClr val="00B0F0"/>
                  </a:solidFill>
                </a:rPr>
                <a:t>Schwachstellen im </a:t>
              </a:r>
              <a:r>
                <a:rPr lang="de-DE" sz="3400" dirty="0">
                  <a:solidFill>
                    <a:srgbClr val="00B0F0"/>
                  </a:solidFill>
                </a:rPr>
                <a:t>N</a:t>
              </a:r>
              <a:r>
                <a:rPr lang="de-DE" sz="3400" kern="1200" dirty="0" smtClean="0">
                  <a:solidFill>
                    <a:srgbClr val="00B0F0"/>
                  </a:solidFill>
                </a:rPr>
                <a:t>etzwerk</a:t>
              </a:r>
              <a:endParaRPr lang="de-DE" sz="3400" kern="1200" dirty="0">
                <a:solidFill>
                  <a:srgbClr val="00B0F0"/>
                </a:solidFill>
              </a:endParaRPr>
            </a:p>
          </p:txBody>
        </p:sp>
      </p:grpSp>
      <p:sp>
        <p:nvSpPr>
          <p:cNvPr id="15" name="Halbbogen 14"/>
          <p:cNvSpPr/>
          <p:nvPr/>
        </p:nvSpPr>
        <p:spPr>
          <a:xfrm rot="2080891">
            <a:off x="-2416626" y="-2378697"/>
            <a:ext cx="3860709" cy="4374839"/>
          </a:xfrm>
          <a:prstGeom prst="blockArc">
            <a:avLst>
              <a:gd name="adj1" fmla="val 18900000"/>
              <a:gd name="adj2" fmla="val 2700000"/>
              <a:gd name="adj3" fmla="val 494"/>
            </a:avLst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Ellipse 11"/>
          <p:cNvSpPr/>
          <p:nvPr/>
        </p:nvSpPr>
        <p:spPr>
          <a:xfrm>
            <a:off x="779738" y="308708"/>
            <a:ext cx="811763" cy="81176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6" name="Gruppieren 15"/>
          <p:cNvGrpSpPr/>
          <p:nvPr/>
        </p:nvGrpSpPr>
        <p:grpSpPr>
          <a:xfrm>
            <a:off x="-6127396" y="1359833"/>
            <a:ext cx="5966929" cy="649410"/>
            <a:chOff x="453216" y="324705"/>
            <a:chExt cx="5966929" cy="649410"/>
          </a:xfrm>
        </p:grpSpPr>
        <p:sp>
          <p:nvSpPr>
            <p:cNvPr id="17" name="Rechteck 16"/>
            <p:cNvSpPr/>
            <p:nvPr/>
          </p:nvSpPr>
          <p:spPr>
            <a:xfrm>
              <a:off x="453216" y="324705"/>
              <a:ext cx="5966929" cy="64941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Textfeld 17"/>
            <p:cNvSpPr txBox="1"/>
            <p:nvPr/>
          </p:nvSpPr>
          <p:spPr>
            <a:xfrm>
              <a:off x="453216" y="324705"/>
              <a:ext cx="5966929" cy="6494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15470" tIns="86360" rIns="86360" bIns="86360" numCol="1" spcCol="1270" anchor="ctr" anchorCtr="0">
              <a:noAutofit/>
            </a:bodyPr>
            <a:lstStyle/>
            <a:p>
              <a:pPr lvl="0" algn="l" defTabSz="1511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3400" kern="1200" dirty="0" smtClean="0">
                  <a:solidFill>
                    <a:srgbClr val="00B0F0"/>
                  </a:solidFill>
                </a:rPr>
                <a:t>Arten von Bedrohungen</a:t>
              </a:r>
              <a:endParaRPr lang="de-DE" sz="3400" kern="1200" dirty="0">
                <a:solidFill>
                  <a:srgbClr val="00B0F0"/>
                </a:solidFill>
              </a:endParaRPr>
            </a:p>
          </p:txBody>
        </p:sp>
      </p:grpSp>
      <p:sp>
        <p:nvSpPr>
          <p:cNvPr id="19" name="Ellipse 18"/>
          <p:cNvSpPr/>
          <p:nvPr/>
        </p:nvSpPr>
        <p:spPr>
          <a:xfrm>
            <a:off x="-6533278" y="1278656"/>
            <a:ext cx="811763" cy="81176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0" name="Gruppieren 19"/>
          <p:cNvGrpSpPr/>
          <p:nvPr/>
        </p:nvGrpSpPr>
        <p:grpSpPr>
          <a:xfrm>
            <a:off x="-1273933" y="-1492420"/>
            <a:ext cx="5730868" cy="649410"/>
            <a:chOff x="689277" y="1298821"/>
            <a:chExt cx="5730868" cy="649410"/>
          </a:xfrm>
        </p:grpSpPr>
        <p:sp>
          <p:nvSpPr>
            <p:cNvPr id="21" name="Rechteck 20"/>
            <p:cNvSpPr/>
            <p:nvPr/>
          </p:nvSpPr>
          <p:spPr>
            <a:xfrm>
              <a:off x="689277" y="1298821"/>
              <a:ext cx="5730868" cy="64941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Textfeld 21"/>
            <p:cNvSpPr txBox="1"/>
            <p:nvPr/>
          </p:nvSpPr>
          <p:spPr>
            <a:xfrm>
              <a:off x="689277" y="1298821"/>
              <a:ext cx="5730868" cy="6494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15470" tIns="86360" rIns="86360" bIns="86360" numCol="1" spcCol="1270" anchor="ctr" anchorCtr="0">
              <a:noAutofit/>
            </a:bodyPr>
            <a:lstStyle/>
            <a:p>
              <a:pPr lvl="0" algn="l" defTabSz="1511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3400" kern="1200" dirty="0" smtClean="0">
                  <a:solidFill>
                    <a:srgbClr val="00B0F0"/>
                  </a:solidFill>
                </a:rPr>
                <a:t>Schwachstellen im Netzwerk</a:t>
              </a:r>
              <a:endParaRPr lang="de-DE" sz="3400" kern="1200" dirty="0">
                <a:solidFill>
                  <a:srgbClr val="00B0F0"/>
                </a:solidFill>
              </a:endParaRPr>
            </a:p>
          </p:txBody>
        </p:sp>
      </p:grpSp>
      <p:sp>
        <p:nvSpPr>
          <p:cNvPr id="23" name="Ellipse 22"/>
          <p:cNvSpPr/>
          <p:nvPr/>
        </p:nvSpPr>
        <p:spPr>
          <a:xfrm>
            <a:off x="-1679815" y="-1573597"/>
            <a:ext cx="811763" cy="81176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9674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3706090" y="1278656"/>
            <a:ext cx="4779819" cy="5104112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Viren</a:t>
            </a:r>
          </a:p>
          <a:p>
            <a:pPr>
              <a:lnSpc>
                <a:spcPct val="25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Würmer</a:t>
            </a:r>
          </a:p>
          <a:p>
            <a:pPr>
              <a:lnSpc>
                <a:spcPct val="25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Trojanische Pferde</a:t>
            </a:r>
          </a:p>
        </p:txBody>
      </p:sp>
      <p:grpSp>
        <p:nvGrpSpPr>
          <p:cNvPr id="11" name="Gruppieren 10"/>
          <p:cNvGrpSpPr/>
          <p:nvPr/>
        </p:nvGrpSpPr>
        <p:grpSpPr>
          <a:xfrm>
            <a:off x="1185620" y="389885"/>
            <a:ext cx="5966929" cy="649410"/>
            <a:chOff x="453216" y="324705"/>
            <a:chExt cx="5966929" cy="649410"/>
          </a:xfrm>
        </p:grpSpPr>
        <p:sp>
          <p:nvSpPr>
            <p:cNvPr id="13" name="Rechteck 12"/>
            <p:cNvSpPr/>
            <p:nvPr/>
          </p:nvSpPr>
          <p:spPr>
            <a:xfrm>
              <a:off x="453216" y="324705"/>
              <a:ext cx="5966929" cy="64941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Textfeld 13"/>
            <p:cNvSpPr txBox="1"/>
            <p:nvPr/>
          </p:nvSpPr>
          <p:spPr>
            <a:xfrm>
              <a:off x="453216" y="324705"/>
              <a:ext cx="5966929" cy="6494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15470" tIns="86360" rIns="86360" bIns="86360" numCol="1" spcCol="1270" anchor="ctr" anchorCtr="0">
              <a:noAutofit/>
            </a:bodyPr>
            <a:lstStyle/>
            <a:p>
              <a:pPr lvl="0" algn="l" defTabSz="1511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3400" kern="1200" dirty="0" smtClean="0">
                  <a:solidFill>
                    <a:srgbClr val="00B0F0"/>
                  </a:solidFill>
                </a:rPr>
                <a:t>Arten </a:t>
              </a:r>
              <a:r>
                <a:rPr lang="de-DE" sz="3400" kern="1200" dirty="0" smtClean="0">
                  <a:solidFill>
                    <a:srgbClr val="00B0F0"/>
                  </a:solidFill>
                </a:rPr>
                <a:t>von Malware</a:t>
              </a:r>
              <a:endParaRPr lang="de-DE" sz="3400" kern="1200" dirty="0">
                <a:solidFill>
                  <a:srgbClr val="00B0F0"/>
                </a:solidFill>
              </a:endParaRPr>
            </a:p>
          </p:txBody>
        </p:sp>
      </p:grpSp>
      <p:sp>
        <p:nvSpPr>
          <p:cNvPr id="8" name="Halbbogen 7"/>
          <p:cNvSpPr/>
          <p:nvPr/>
        </p:nvSpPr>
        <p:spPr>
          <a:xfrm rot="2080891">
            <a:off x="-2416626" y="-2378697"/>
            <a:ext cx="3860709" cy="4374839"/>
          </a:xfrm>
          <a:prstGeom prst="blockArc">
            <a:avLst>
              <a:gd name="adj1" fmla="val 18900000"/>
              <a:gd name="adj2" fmla="val 2700000"/>
              <a:gd name="adj3" fmla="val 494"/>
            </a:avLst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Ellipse 11"/>
          <p:cNvSpPr/>
          <p:nvPr/>
        </p:nvSpPr>
        <p:spPr>
          <a:xfrm>
            <a:off x="779738" y="308708"/>
            <a:ext cx="811763" cy="81176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" name="Gruppieren 14"/>
          <p:cNvGrpSpPr/>
          <p:nvPr/>
        </p:nvGrpSpPr>
        <p:grpSpPr>
          <a:xfrm>
            <a:off x="-6127396" y="1359833"/>
            <a:ext cx="5966929" cy="649410"/>
            <a:chOff x="453216" y="324705"/>
            <a:chExt cx="5966929" cy="649410"/>
          </a:xfrm>
        </p:grpSpPr>
        <p:sp>
          <p:nvSpPr>
            <p:cNvPr id="16" name="Rechteck 15"/>
            <p:cNvSpPr/>
            <p:nvPr/>
          </p:nvSpPr>
          <p:spPr>
            <a:xfrm>
              <a:off x="453216" y="324705"/>
              <a:ext cx="5966929" cy="64941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Textfeld 16"/>
            <p:cNvSpPr txBox="1"/>
            <p:nvPr/>
          </p:nvSpPr>
          <p:spPr>
            <a:xfrm>
              <a:off x="453216" y="324705"/>
              <a:ext cx="5966929" cy="6494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15470" tIns="86360" rIns="86360" bIns="86360" numCol="1" spcCol="1270" anchor="ctr" anchorCtr="0">
              <a:noAutofit/>
            </a:bodyPr>
            <a:lstStyle/>
            <a:p>
              <a:pPr lvl="0" algn="l" defTabSz="1511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3400" kern="1200" dirty="0" smtClean="0">
                  <a:solidFill>
                    <a:srgbClr val="00B0F0"/>
                  </a:solidFill>
                </a:rPr>
                <a:t>Arten von Bedrohungen</a:t>
              </a:r>
              <a:endParaRPr lang="de-DE" sz="3400" kern="1200" dirty="0">
                <a:solidFill>
                  <a:srgbClr val="00B0F0"/>
                </a:solidFill>
              </a:endParaRPr>
            </a:p>
          </p:txBody>
        </p:sp>
      </p:grpSp>
      <p:sp>
        <p:nvSpPr>
          <p:cNvPr id="18" name="Ellipse 17"/>
          <p:cNvSpPr/>
          <p:nvPr/>
        </p:nvSpPr>
        <p:spPr>
          <a:xfrm>
            <a:off x="-6533278" y="1278656"/>
            <a:ext cx="811763" cy="81176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9" name="Gruppieren 18"/>
          <p:cNvGrpSpPr/>
          <p:nvPr/>
        </p:nvGrpSpPr>
        <p:grpSpPr>
          <a:xfrm>
            <a:off x="-1273933" y="-1492420"/>
            <a:ext cx="5730868" cy="649410"/>
            <a:chOff x="689277" y="1298821"/>
            <a:chExt cx="5730868" cy="649410"/>
          </a:xfrm>
        </p:grpSpPr>
        <p:sp>
          <p:nvSpPr>
            <p:cNvPr id="20" name="Rechteck 19"/>
            <p:cNvSpPr/>
            <p:nvPr/>
          </p:nvSpPr>
          <p:spPr>
            <a:xfrm>
              <a:off x="689277" y="1298821"/>
              <a:ext cx="5730868" cy="64941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Textfeld 20"/>
            <p:cNvSpPr txBox="1"/>
            <p:nvPr/>
          </p:nvSpPr>
          <p:spPr>
            <a:xfrm>
              <a:off x="689277" y="1298821"/>
              <a:ext cx="5730868" cy="6494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15470" tIns="86360" rIns="86360" bIns="86360" numCol="1" spcCol="1270" anchor="ctr" anchorCtr="0">
              <a:noAutofit/>
            </a:bodyPr>
            <a:lstStyle/>
            <a:p>
              <a:pPr lvl="0" algn="l" defTabSz="1511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3400" kern="1200" dirty="0" smtClean="0">
                  <a:solidFill>
                    <a:srgbClr val="00B0F0"/>
                  </a:solidFill>
                </a:rPr>
                <a:t>Schwachstellen im Netzwerk</a:t>
              </a:r>
              <a:endParaRPr lang="de-DE" sz="3400" kern="1200" dirty="0">
                <a:solidFill>
                  <a:srgbClr val="00B0F0"/>
                </a:solidFill>
              </a:endParaRPr>
            </a:p>
          </p:txBody>
        </p:sp>
      </p:grpSp>
      <p:sp>
        <p:nvSpPr>
          <p:cNvPr id="22" name="Ellipse 21"/>
          <p:cNvSpPr/>
          <p:nvPr/>
        </p:nvSpPr>
        <p:spPr>
          <a:xfrm>
            <a:off x="-1679815" y="-1573597"/>
            <a:ext cx="811763" cy="81176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78370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</Words>
  <Application>Microsoft Office PowerPoint</Application>
  <PresentationFormat>Breitbild</PresentationFormat>
  <Paragraphs>49</Paragraphs>
  <Slides>8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Miriam Libre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Administrator</dc:creator>
  <cp:lastModifiedBy>Administrator</cp:lastModifiedBy>
  <cp:revision>16</cp:revision>
  <dcterms:created xsi:type="dcterms:W3CDTF">2021-10-26T12:32:31Z</dcterms:created>
  <dcterms:modified xsi:type="dcterms:W3CDTF">2021-11-16T13:57:56Z</dcterms:modified>
</cp:coreProperties>
</file>